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9" r:id="rId3"/>
    <p:sldId id="260" r:id="rId4"/>
    <p:sldId id="272" r:id="rId5"/>
    <p:sldId id="265" r:id="rId6"/>
    <p:sldId id="267" r:id="rId7"/>
    <p:sldId id="273" r:id="rId8"/>
    <p:sldId id="274" r:id="rId9"/>
    <p:sldId id="275" r:id="rId10"/>
    <p:sldId id="276" r:id="rId11"/>
    <p:sldId id="277" r:id="rId12"/>
    <p:sldId id="278" r:id="rId13"/>
    <p:sldId id="279" r:id="rId14"/>
    <p:sldId id="280" r:id="rId15"/>
    <p:sldId id="281"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53" autoAdjust="0"/>
    <p:restoredTop sz="94624" autoAdjust="0"/>
  </p:normalViewPr>
  <p:slideViewPr>
    <p:cSldViewPr>
      <p:cViewPr varScale="1">
        <p:scale>
          <a:sx n="69" d="100"/>
          <a:sy n="69" d="100"/>
        </p:scale>
        <p:origin x="-1380"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Users Distribution</c:v>
                </c:pt>
              </c:strCache>
            </c:strRef>
          </c:tx>
          <c:dLbls>
            <c:dLbl>
              <c:idx val="0"/>
              <c:layout/>
              <c:tx>
                <c:rich>
                  <a:bodyPr/>
                  <a:lstStyle/>
                  <a:p>
                    <a:r>
                      <a:rPr lang="en-US"/>
                      <a:t> 296</a:t>
                    </a:r>
                  </a:p>
                </c:rich>
              </c:tx>
              <c:showVal val="1"/>
              <c:showCatName val="1"/>
            </c:dLbl>
            <c:dLbl>
              <c:idx val="1"/>
              <c:layout/>
              <c:tx>
                <c:rich>
                  <a:bodyPr/>
                  <a:lstStyle/>
                  <a:p>
                    <a:r>
                      <a:rPr lang="en-US"/>
                      <a:t>232</a:t>
                    </a:r>
                  </a:p>
                </c:rich>
              </c:tx>
              <c:showVal val="1"/>
              <c:showCatName val="1"/>
            </c:dLbl>
            <c:dLbl>
              <c:idx val="2"/>
              <c:layout/>
              <c:tx>
                <c:rich>
                  <a:bodyPr/>
                  <a:lstStyle/>
                  <a:p>
                    <a:r>
                      <a:rPr lang="en-US"/>
                      <a:t>139</a:t>
                    </a:r>
                  </a:p>
                </c:rich>
              </c:tx>
              <c:showVal val="1"/>
              <c:showCatName val="1"/>
            </c:dLbl>
            <c:dLbl>
              <c:idx val="3"/>
              <c:layout/>
              <c:tx>
                <c:rich>
                  <a:bodyPr/>
                  <a:lstStyle/>
                  <a:p>
                    <a:r>
                      <a:rPr lang="en-US"/>
                      <a:t>9</a:t>
                    </a:r>
                  </a:p>
                </c:rich>
              </c:tx>
              <c:showVal val="1"/>
              <c:showCatName val="1"/>
            </c:dLbl>
            <c:dLbl>
              <c:idx val="4"/>
              <c:layout/>
              <c:tx>
                <c:rich>
                  <a:bodyPr/>
                  <a:lstStyle/>
                  <a:p>
                    <a:r>
                      <a:rPr lang="en-US"/>
                      <a:t> 31</a:t>
                    </a:r>
                  </a:p>
                </c:rich>
              </c:tx>
              <c:showVal val="1"/>
              <c:showCatName val="1"/>
            </c:dLbl>
            <c:dLbl>
              <c:idx val="5"/>
              <c:tx>
                <c:rich>
                  <a:bodyPr/>
                  <a:lstStyle/>
                  <a:p>
                    <a:r>
                      <a:rPr lang="en-US"/>
                      <a:t> 6</a:t>
                    </a:r>
                  </a:p>
                </c:rich>
              </c:tx>
              <c:showVal val="1"/>
              <c:showCatName val="1"/>
            </c:dLbl>
            <c:dLbl>
              <c:idx val="6"/>
              <c:tx>
                <c:rich>
                  <a:bodyPr/>
                  <a:lstStyle/>
                  <a:p>
                    <a:r>
                      <a:rPr lang="en-US"/>
                      <a:t> 4</a:t>
                    </a:r>
                  </a:p>
                </c:rich>
              </c:tx>
              <c:showVal val="1"/>
              <c:showCatName val="1"/>
            </c:dLbl>
            <c:dLbl>
              <c:idx val="7"/>
              <c:tx>
                <c:rich>
                  <a:bodyPr/>
                  <a:lstStyle/>
                  <a:p>
                    <a:r>
                      <a:rPr lang="en-US"/>
                      <a:t>15</a:t>
                    </a:r>
                  </a:p>
                </c:rich>
              </c:tx>
              <c:showVal val="1"/>
              <c:showCatName val="1"/>
            </c:dLbl>
            <c:showVal val="1"/>
            <c:showCatName val="1"/>
          </c:dLbls>
          <c:cat>
            <c:strRef>
              <c:f>Sheet1!$A$2:$A$6</c:f>
              <c:strCache>
                <c:ptCount val="5"/>
                <c:pt idx="0">
                  <c:v>Sr. Resident</c:v>
                </c:pt>
                <c:pt idx="1">
                  <c:v>Jr. Resident</c:v>
                </c:pt>
                <c:pt idx="2">
                  <c:v>Faculty Members</c:v>
                </c:pt>
                <c:pt idx="3">
                  <c:v>Fellow-Acad</c:v>
                </c:pt>
                <c:pt idx="4">
                  <c:v>Others</c:v>
                </c:pt>
              </c:strCache>
            </c:strRef>
          </c:cat>
          <c:val>
            <c:numRef>
              <c:f>Sheet1!$B$2:$B$6</c:f>
              <c:numCache>
                <c:formatCode>General</c:formatCode>
                <c:ptCount val="5"/>
                <c:pt idx="0">
                  <c:v>296</c:v>
                </c:pt>
                <c:pt idx="1">
                  <c:v>232</c:v>
                </c:pt>
                <c:pt idx="2">
                  <c:v>139</c:v>
                </c:pt>
                <c:pt idx="3">
                  <c:v>9</c:v>
                </c:pt>
                <c:pt idx="4">
                  <c:v>31</c:v>
                </c:pt>
              </c:numCache>
            </c:numRef>
          </c:val>
        </c:ser>
        <c:axId val="43577344"/>
        <c:axId val="52527488"/>
      </c:barChart>
      <c:catAx>
        <c:axId val="43577344"/>
        <c:scaling>
          <c:orientation val="minMax"/>
        </c:scaling>
        <c:axPos val="b"/>
        <c:numFmt formatCode="General" sourceLinked="1"/>
        <c:tickLblPos val="nextTo"/>
        <c:crossAx val="52527488"/>
        <c:crosses val="autoZero"/>
        <c:auto val="1"/>
        <c:lblAlgn val="ctr"/>
        <c:lblOffset val="100"/>
      </c:catAx>
      <c:valAx>
        <c:axId val="52527488"/>
        <c:scaling>
          <c:orientation val="minMax"/>
        </c:scaling>
        <c:axPos val="l"/>
        <c:majorGridlines/>
        <c:numFmt formatCode="General" sourceLinked="1"/>
        <c:tickLblPos val="nextTo"/>
        <c:crossAx val="43577344"/>
        <c:crosses val="autoZero"/>
        <c:crossBetween val="between"/>
      </c:valAx>
    </c:plotArea>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Users Login</c:v>
                </c:pt>
              </c:strCache>
            </c:strRef>
          </c:tx>
          <c:dLbls>
            <c:showVal val="1"/>
          </c:dLbls>
          <c:cat>
            <c:strRef>
              <c:f>Sheet1!$A$2:$A$8</c:f>
              <c:strCache>
                <c:ptCount val="5"/>
                <c:pt idx="0">
                  <c:v>Sr. Resident</c:v>
                </c:pt>
                <c:pt idx="1">
                  <c:v>Jr. Resident</c:v>
                </c:pt>
                <c:pt idx="2">
                  <c:v>Faculty Members</c:v>
                </c:pt>
                <c:pt idx="3">
                  <c:v>Fellow-Acad</c:v>
                </c:pt>
                <c:pt idx="4">
                  <c:v>Others</c:v>
                </c:pt>
              </c:strCache>
            </c:strRef>
          </c:cat>
          <c:val>
            <c:numRef>
              <c:f>Sheet1!$B$2:$B$8</c:f>
              <c:numCache>
                <c:formatCode>General</c:formatCode>
                <c:ptCount val="7"/>
                <c:pt idx="0">
                  <c:v>7555</c:v>
                </c:pt>
                <c:pt idx="1">
                  <c:v>5709</c:v>
                </c:pt>
                <c:pt idx="2">
                  <c:v>2498</c:v>
                </c:pt>
                <c:pt idx="3">
                  <c:v>346</c:v>
                </c:pt>
                <c:pt idx="4">
                  <c:v>729</c:v>
                </c:pt>
              </c:numCache>
            </c:numRef>
          </c:val>
        </c:ser>
        <c:dLbls>
          <c:showVal val="1"/>
        </c:dLbls>
        <c:overlap val="-25"/>
        <c:axId val="43542784"/>
        <c:axId val="43559168"/>
      </c:barChart>
      <c:catAx>
        <c:axId val="43542784"/>
        <c:scaling>
          <c:orientation val="minMax"/>
        </c:scaling>
        <c:axPos val="b"/>
        <c:majorTickMark val="none"/>
        <c:tickLblPos val="nextTo"/>
        <c:crossAx val="43559168"/>
        <c:crosses val="autoZero"/>
        <c:auto val="1"/>
        <c:lblAlgn val="ctr"/>
        <c:lblOffset val="100"/>
      </c:catAx>
      <c:valAx>
        <c:axId val="43559168"/>
        <c:scaling>
          <c:orientation val="minMax"/>
        </c:scaling>
        <c:delete val="1"/>
        <c:axPos val="l"/>
        <c:numFmt formatCode="General" sourceLinked="1"/>
        <c:majorTickMark val="none"/>
        <c:tickLblPos val="nextTo"/>
        <c:crossAx val="43542784"/>
        <c:crosses val="autoZero"/>
        <c:crossBetween val="between"/>
      </c:valAx>
    </c:plotArea>
    <c:legend>
      <c:legendPos val="t"/>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Download Nos.</c:v>
                </c:pt>
              </c:strCache>
            </c:strRef>
          </c:tx>
          <c:dLbls>
            <c:showVal val="1"/>
          </c:dLbls>
          <c:cat>
            <c:strRef>
              <c:f>Sheet1!$A$2:$A$6</c:f>
              <c:strCache>
                <c:ptCount val="5"/>
                <c:pt idx="0">
                  <c:v>Sr. Resident</c:v>
                </c:pt>
                <c:pt idx="1">
                  <c:v>Jr. Resident</c:v>
                </c:pt>
                <c:pt idx="2">
                  <c:v>Faculty Members</c:v>
                </c:pt>
                <c:pt idx="3">
                  <c:v>Feloow-Acad</c:v>
                </c:pt>
                <c:pt idx="4">
                  <c:v>Others</c:v>
                </c:pt>
              </c:strCache>
            </c:strRef>
          </c:cat>
          <c:val>
            <c:numRef>
              <c:f>Sheet1!$B$2:$B$6</c:f>
              <c:numCache>
                <c:formatCode>General</c:formatCode>
                <c:ptCount val="5"/>
                <c:pt idx="0">
                  <c:v>17127</c:v>
                </c:pt>
                <c:pt idx="1">
                  <c:v>8270</c:v>
                </c:pt>
                <c:pt idx="2">
                  <c:v>4446</c:v>
                </c:pt>
                <c:pt idx="3">
                  <c:v>726</c:v>
                </c:pt>
                <c:pt idx="4">
                  <c:v>428</c:v>
                </c:pt>
              </c:numCache>
            </c:numRef>
          </c:val>
        </c:ser>
        <c:dLbls>
          <c:showVal val="1"/>
        </c:dLbls>
        <c:overlap val="-25"/>
        <c:axId val="52507776"/>
        <c:axId val="52509696"/>
      </c:barChart>
      <c:catAx>
        <c:axId val="52507776"/>
        <c:scaling>
          <c:orientation val="minMax"/>
        </c:scaling>
        <c:axPos val="b"/>
        <c:majorTickMark val="none"/>
        <c:tickLblPos val="nextTo"/>
        <c:crossAx val="52509696"/>
        <c:crosses val="autoZero"/>
        <c:auto val="1"/>
        <c:lblAlgn val="ctr"/>
        <c:lblOffset val="100"/>
      </c:catAx>
      <c:valAx>
        <c:axId val="52509696"/>
        <c:scaling>
          <c:orientation val="minMax"/>
        </c:scaling>
        <c:delete val="1"/>
        <c:axPos val="l"/>
        <c:numFmt formatCode="General" sourceLinked="1"/>
        <c:tickLblPos val="nextTo"/>
        <c:crossAx val="52507776"/>
        <c:crosses val="autoZero"/>
        <c:crossBetween val="between"/>
      </c:valAx>
    </c:plotArea>
    <c:legend>
      <c:legendPos val="t"/>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view3D>
      <c:rAngAx val="1"/>
    </c:view3D>
    <c:plotArea>
      <c:layout/>
      <c:bar3DChart>
        <c:barDir val="col"/>
        <c:grouping val="clustered"/>
        <c:ser>
          <c:idx val="0"/>
          <c:order val="0"/>
          <c:tx>
            <c:strRef>
              <c:f>Sheet1!$B$1</c:f>
              <c:strCache>
                <c:ptCount val="1"/>
                <c:pt idx="0">
                  <c:v>Download Data</c:v>
                </c:pt>
              </c:strCache>
            </c:strRef>
          </c:tx>
          <c:cat>
            <c:strRef>
              <c:f>Sheet1!$A$2:$A$6</c:f>
              <c:strCache>
                <c:ptCount val="5"/>
                <c:pt idx="0">
                  <c:v>Sr. Resident</c:v>
                </c:pt>
                <c:pt idx="1">
                  <c:v>Jr. Resident</c:v>
                </c:pt>
                <c:pt idx="2">
                  <c:v>Faculty Members</c:v>
                </c:pt>
                <c:pt idx="3">
                  <c:v>Fellow-Acad</c:v>
                </c:pt>
                <c:pt idx="4">
                  <c:v>Others</c:v>
                </c:pt>
              </c:strCache>
            </c:strRef>
          </c:cat>
          <c:val>
            <c:numRef>
              <c:f>Sheet1!$B$2:$B$6</c:f>
              <c:numCache>
                <c:formatCode>General</c:formatCode>
                <c:ptCount val="5"/>
                <c:pt idx="0">
                  <c:v>18542.740000000005</c:v>
                </c:pt>
                <c:pt idx="1">
                  <c:v>9951.58</c:v>
                </c:pt>
                <c:pt idx="2">
                  <c:v>5401.7</c:v>
                </c:pt>
                <c:pt idx="3">
                  <c:v>826.01</c:v>
                </c:pt>
                <c:pt idx="4">
                  <c:v>339.19</c:v>
                </c:pt>
              </c:numCache>
            </c:numRef>
          </c:val>
        </c:ser>
        <c:ser>
          <c:idx val="1"/>
          <c:order val="1"/>
          <c:tx>
            <c:strRef>
              <c:f>Sheet1!$C$1</c:f>
              <c:strCache>
                <c:ptCount val="1"/>
                <c:pt idx="0">
                  <c:v>Browsing Data </c:v>
                </c:pt>
              </c:strCache>
            </c:strRef>
          </c:tx>
          <c:cat>
            <c:strRef>
              <c:f>Sheet1!$A$2:$A$6</c:f>
              <c:strCache>
                <c:ptCount val="5"/>
                <c:pt idx="0">
                  <c:v>Sr. Resident</c:v>
                </c:pt>
                <c:pt idx="1">
                  <c:v>Jr. Resident</c:v>
                </c:pt>
                <c:pt idx="2">
                  <c:v>Faculty Members</c:v>
                </c:pt>
                <c:pt idx="3">
                  <c:v>Fellow-Acad</c:v>
                </c:pt>
                <c:pt idx="4">
                  <c:v>Others</c:v>
                </c:pt>
              </c:strCache>
            </c:strRef>
          </c:cat>
          <c:val>
            <c:numRef>
              <c:f>Sheet1!$C$2:$C$6</c:f>
              <c:numCache>
                <c:formatCode>General</c:formatCode>
                <c:ptCount val="5"/>
                <c:pt idx="0">
                  <c:v>18025.169999999951</c:v>
                </c:pt>
                <c:pt idx="1">
                  <c:v>22284.3</c:v>
                </c:pt>
                <c:pt idx="2">
                  <c:v>5401.4699999999993</c:v>
                </c:pt>
                <c:pt idx="3">
                  <c:v>507.61</c:v>
                </c:pt>
                <c:pt idx="4">
                  <c:v>1398.37</c:v>
                </c:pt>
              </c:numCache>
            </c:numRef>
          </c:val>
        </c:ser>
        <c:ser>
          <c:idx val="2"/>
          <c:order val="2"/>
          <c:tx>
            <c:strRef>
              <c:f>Sheet1!$D$1</c:f>
              <c:strCache>
                <c:ptCount val="1"/>
                <c:pt idx="0">
                  <c:v>Total Data</c:v>
                </c:pt>
              </c:strCache>
            </c:strRef>
          </c:tx>
          <c:cat>
            <c:strRef>
              <c:f>Sheet1!$A$2:$A$6</c:f>
              <c:strCache>
                <c:ptCount val="5"/>
                <c:pt idx="0">
                  <c:v>Sr. Resident</c:v>
                </c:pt>
                <c:pt idx="1">
                  <c:v>Jr. Resident</c:v>
                </c:pt>
                <c:pt idx="2">
                  <c:v>Faculty Members</c:v>
                </c:pt>
                <c:pt idx="3">
                  <c:v>Fellow-Acad</c:v>
                </c:pt>
                <c:pt idx="4">
                  <c:v>Others</c:v>
                </c:pt>
              </c:strCache>
            </c:strRef>
          </c:cat>
          <c:val>
            <c:numRef>
              <c:f>Sheet1!$D$2:$D$6</c:f>
              <c:numCache>
                <c:formatCode>General</c:formatCode>
                <c:ptCount val="5"/>
                <c:pt idx="0">
                  <c:v>36567.910000000003</c:v>
                </c:pt>
                <c:pt idx="1">
                  <c:v>32235.88</c:v>
                </c:pt>
                <c:pt idx="2">
                  <c:v>10803.17</c:v>
                </c:pt>
                <c:pt idx="3">
                  <c:v>1333.62</c:v>
                </c:pt>
                <c:pt idx="4">
                  <c:v>1737.56</c:v>
                </c:pt>
              </c:numCache>
            </c:numRef>
          </c:val>
        </c:ser>
        <c:shape val="box"/>
        <c:axId val="51009408"/>
        <c:axId val="51024640"/>
        <c:axId val="0"/>
      </c:bar3DChart>
      <c:catAx>
        <c:axId val="51009408"/>
        <c:scaling>
          <c:orientation val="minMax"/>
        </c:scaling>
        <c:axPos val="b"/>
        <c:tickLblPos val="nextTo"/>
        <c:crossAx val="51024640"/>
        <c:crosses val="autoZero"/>
        <c:auto val="1"/>
        <c:lblAlgn val="ctr"/>
        <c:lblOffset val="100"/>
      </c:catAx>
      <c:valAx>
        <c:axId val="51024640"/>
        <c:scaling>
          <c:orientation val="minMax"/>
        </c:scaling>
        <c:axPos val="l"/>
        <c:majorGridlines/>
        <c:numFmt formatCode="General" sourceLinked="1"/>
        <c:tickLblPos val="nextTo"/>
        <c:crossAx val="51009408"/>
        <c:crosses val="autoZero"/>
        <c:crossBetween val="between"/>
      </c:valAx>
    </c:plotArea>
    <c:legend>
      <c:legendPos val="r"/>
      <c:layout/>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544A9F-ABF8-4DB6-8BD3-05FB48120148}" type="datetimeFigureOut">
              <a:rPr lang="en-US" smtClean="0"/>
              <a:pPr/>
              <a:t>10/1/2018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7DDA696-E9F5-4C69-9092-0B64295BDC0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7DDA696-E9F5-4C69-9092-0B64295BDC0B}"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A35681A-A321-454D-B2DC-4CE7F21C6561}" type="datetimeFigureOut">
              <a:rPr lang="en-US" smtClean="0"/>
              <a:pPr/>
              <a:t>10/1/2018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953BB797-E5C1-4D2D-9B71-559C5AC205A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53BB797-E5C1-4D2D-9B71-559C5AC205A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53BB797-E5C1-4D2D-9B71-559C5AC205A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53BB797-E5C1-4D2D-9B71-559C5AC205A9}"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53BB797-E5C1-4D2D-9B71-559C5AC205A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53BB797-E5C1-4D2D-9B71-559C5AC205A9}"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53BB797-E5C1-4D2D-9B71-559C5AC205A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53BB797-E5C1-4D2D-9B71-559C5AC205A9}"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A35681A-A321-454D-B2DC-4CE7F21C6561}" type="datetimeFigureOut">
              <a:rPr lang="en-US" smtClean="0"/>
              <a:pPr/>
              <a:t>10/1/2018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53BB797-E5C1-4D2D-9B71-559C5AC205A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A35681A-A321-454D-B2DC-4CE7F21C6561}" type="datetimeFigureOut">
              <a:rPr lang="en-US" smtClean="0"/>
              <a:pPr/>
              <a:t>10/1/2018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53BB797-E5C1-4D2D-9B71-559C5AC205A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A35681A-A321-454D-B2DC-4CE7F21C6561}" type="datetimeFigureOut">
              <a:rPr lang="en-US" smtClean="0"/>
              <a:pPr/>
              <a:t>10/1/2018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953BB797-E5C1-4D2D-9B71-559C5AC205A9}"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A35681A-A321-454D-B2DC-4CE7F21C6561}" type="datetimeFigureOut">
              <a:rPr lang="en-US" smtClean="0"/>
              <a:pPr/>
              <a:t>10/1/2018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953BB797-E5C1-4D2D-9B71-559C5AC205A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28600"/>
            <a:ext cx="7620000" cy="2667000"/>
          </a:xfrm>
        </p:spPr>
        <p:txBody>
          <a:bodyPr>
            <a:normAutofit fontScale="90000"/>
          </a:bodyPr>
          <a:lstStyle/>
          <a:p>
            <a:r>
              <a:rPr lang="en-US" sz="4900" b="1" dirty="0" smtClean="0">
                <a:solidFill>
                  <a:schemeClr val="accent2">
                    <a:lumMod val="75000"/>
                  </a:schemeClr>
                </a:solidFill>
              </a:rPr>
              <a:t/>
            </a:r>
            <a:br>
              <a:rPr lang="en-US" sz="4900" b="1" dirty="0" smtClean="0">
                <a:solidFill>
                  <a:schemeClr val="accent2">
                    <a:lumMod val="75000"/>
                  </a:schemeClr>
                </a:solidFill>
              </a:rPr>
            </a:br>
            <a:r>
              <a:rPr lang="en-US" sz="4900" dirty="0" smtClean="0">
                <a:solidFill>
                  <a:schemeClr val="accent2">
                    <a:lumMod val="75000"/>
                  </a:schemeClr>
                </a:solidFill>
              </a:rPr>
              <a:t/>
            </a:r>
            <a:br>
              <a:rPr lang="en-US" sz="4900" dirty="0" smtClean="0">
                <a:solidFill>
                  <a:schemeClr val="accent2">
                    <a:lumMod val="75000"/>
                  </a:schemeClr>
                </a:solidFill>
              </a:rPr>
            </a:br>
            <a:r>
              <a:rPr lang="en-US" sz="4900" dirty="0" smtClean="0">
                <a:solidFill>
                  <a:schemeClr val="accent2">
                    <a:lumMod val="75000"/>
                  </a:schemeClr>
                </a:solidFill>
              </a:rPr>
              <a:t/>
            </a:r>
            <a:br>
              <a:rPr lang="en-US" sz="4900" dirty="0" smtClean="0">
                <a:solidFill>
                  <a:schemeClr val="accent2">
                    <a:lumMod val="75000"/>
                  </a:schemeClr>
                </a:solidFill>
              </a:rPr>
            </a:br>
            <a:r>
              <a:rPr lang="en-US" dirty="0" smtClean="0"/>
              <a:t>Remote Xs: A Case Study of the Remote Access Tool at AIIMS Library, New Delhi</a:t>
            </a:r>
            <a:br>
              <a:rPr lang="en-US" dirty="0" smtClean="0"/>
            </a:br>
            <a:endParaRPr lang="en-US" dirty="0"/>
          </a:p>
        </p:txBody>
      </p:sp>
      <p:sp>
        <p:nvSpPr>
          <p:cNvPr id="3" name="Subtitle 2"/>
          <p:cNvSpPr>
            <a:spLocks noGrp="1"/>
          </p:cNvSpPr>
          <p:nvPr>
            <p:ph type="subTitle" idx="1"/>
          </p:nvPr>
        </p:nvSpPr>
        <p:spPr>
          <a:xfrm>
            <a:off x="304800" y="3048000"/>
            <a:ext cx="8153400" cy="2590800"/>
          </a:xfrm>
        </p:spPr>
        <p:txBody>
          <a:bodyPr>
            <a:normAutofit/>
          </a:bodyPr>
          <a:lstStyle/>
          <a:p>
            <a:r>
              <a:rPr lang="en-US" sz="2800" b="1" dirty="0">
                <a:solidFill>
                  <a:srgbClr val="0070C0"/>
                </a:solidFill>
              </a:rPr>
              <a:t>M.K. </a:t>
            </a:r>
            <a:r>
              <a:rPr lang="en-US" sz="2800" b="1" dirty="0" err="1" smtClean="0">
                <a:solidFill>
                  <a:srgbClr val="0070C0"/>
                </a:solidFill>
              </a:rPr>
              <a:t>Vishwakarma</a:t>
            </a:r>
            <a:endParaRPr lang="en-US" sz="2800" b="1" dirty="0" smtClean="0">
              <a:solidFill>
                <a:srgbClr val="0070C0"/>
              </a:solidFill>
            </a:endParaRPr>
          </a:p>
          <a:p>
            <a:r>
              <a:rPr lang="en-US" sz="2400" b="1" dirty="0" smtClean="0">
                <a:solidFill>
                  <a:srgbClr val="0070C0"/>
                </a:solidFill>
              </a:rPr>
              <a:t> </a:t>
            </a:r>
            <a:r>
              <a:rPr lang="en-US" sz="2400" b="1" dirty="0">
                <a:solidFill>
                  <a:srgbClr val="0070C0"/>
                </a:solidFill>
              </a:rPr>
              <a:t>Jahangir </a:t>
            </a:r>
            <a:r>
              <a:rPr lang="en-US" sz="2400" b="1" dirty="0" smtClean="0">
                <a:solidFill>
                  <a:srgbClr val="0070C0"/>
                </a:solidFill>
              </a:rPr>
              <a:t>Khan &amp; </a:t>
            </a:r>
            <a:r>
              <a:rPr lang="en-US" sz="2400" b="1" dirty="0">
                <a:solidFill>
                  <a:srgbClr val="0070C0"/>
                </a:solidFill>
              </a:rPr>
              <a:t>Ms. </a:t>
            </a:r>
            <a:r>
              <a:rPr lang="en-US" sz="2400" b="1" dirty="0" err="1">
                <a:solidFill>
                  <a:srgbClr val="0070C0"/>
                </a:solidFill>
              </a:rPr>
              <a:t>Neetu</a:t>
            </a:r>
            <a:r>
              <a:rPr lang="en-US" sz="2400" b="1" dirty="0">
                <a:solidFill>
                  <a:srgbClr val="0070C0"/>
                </a:solidFill>
              </a:rPr>
              <a:t> </a:t>
            </a:r>
            <a:r>
              <a:rPr lang="en-US" sz="2400" b="1" dirty="0" err="1" smtClean="0">
                <a:solidFill>
                  <a:srgbClr val="0070C0"/>
                </a:solidFill>
              </a:rPr>
              <a:t>Priya</a:t>
            </a:r>
            <a:endParaRPr lang="en-US" sz="2400" b="1" dirty="0" smtClean="0">
              <a:solidFill>
                <a:srgbClr val="0070C0"/>
              </a:solidFill>
            </a:endParaRPr>
          </a:p>
          <a:p>
            <a:r>
              <a:rPr lang="en-US" sz="2400" b="1" dirty="0" smtClean="0">
                <a:solidFill>
                  <a:srgbClr val="0070C0"/>
                </a:solidFill>
              </a:rPr>
              <a:t>Affiliation: Dr</a:t>
            </a:r>
            <a:r>
              <a:rPr lang="en-US" sz="2400" b="1" dirty="0">
                <a:solidFill>
                  <a:srgbClr val="0070C0"/>
                </a:solidFill>
              </a:rPr>
              <a:t>. B.B. </a:t>
            </a:r>
            <a:r>
              <a:rPr lang="en-US" sz="2400" b="1" dirty="0" smtClean="0">
                <a:solidFill>
                  <a:srgbClr val="0070C0"/>
                </a:solidFill>
              </a:rPr>
              <a:t>D. </a:t>
            </a:r>
            <a:r>
              <a:rPr lang="en-US" sz="2400" b="1" dirty="0">
                <a:solidFill>
                  <a:srgbClr val="0070C0"/>
                </a:solidFill>
              </a:rPr>
              <a:t>Library, AIIMS, New </a:t>
            </a:r>
            <a:r>
              <a:rPr lang="en-US" sz="2400" b="1" dirty="0" smtClean="0">
                <a:solidFill>
                  <a:srgbClr val="0070C0"/>
                </a:solidFill>
              </a:rPr>
              <a:t>Delhi </a:t>
            </a:r>
            <a:endParaRPr lang="en-US" sz="2400" b="1" dirty="0">
              <a:solidFill>
                <a:srgbClr val="0070C0"/>
              </a:solidFill>
            </a:endParaRPr>
          </a:p>
          <a:p>
            <a:r>
              <a:rPr lang="en-US" sz="2400" b="1" dirty="0">
                <a:solidFill>
                  <a:srgbClr val="0070C0"/>
                </a:solidFill>
              </a:rPr>
              <a:t>Email address: aiimsmkv@gmail.com</a:t>
            </a:r>
          </a:p>
          <a:p>
            <a:endParaRPr lang="en-US" dirty="0"/>
          </a:p>
        </p:txBody>
      </p:sp>
      <p:sp>
        <p:nvSpPr>
          <p:cNvPr id="4" name="Date Placeholder 3"/>
          <p:cNvSpPr>
            <a:spLocks noGrp="1"/>
          </p:cNvSpPr>
          <p:nvPr>
            <p:ph type="dt" sz="half" idx="10"/>
          </p:nvPr>
        </p:nvSpPr>
        <p:spPr>
          <a:xfrm>
            <a:off x="2819400" y="6407944"/>
            <a:ext cx="5334000" cy="365760"/>
          </a:xfrm>
        </p:spPr>
        <p:txBody>
          <a:bodyPr/>
          <a:lstStyle/>
          <a:p>
            <a:r>
              <a:rPr lang="en-US" sz="1400" dirty="0" smtClean="0"/>
              <a:t>NACLIN 2018, October 4-6, 2018, GITAM, Visakhapatnam</a:t>
            </a:r>
            <a:endParaRPr lang="en-US" sz="1400" dirty="0"/>
          </a:p>
        </p:txBody>
      </p:sp>
      <p:sp>
        <p:nvSpPr>
          <p:cNvPr id="5" name="Slide Number Placeholder 4"/>
          <p:cNvSpPr>
            <a:spLocks noGrp="1"/>
          </p:cNvSpPr>
          <p:nvPr>
            <p:ph type="sldNum" sz="quarter" idx="12"/>
          </p:nvPr>
        </p:nvSpPr>
        <p:spPr/>
        <p:txBody>
          <a:bodyPr/>
          <a:lstStyle/>
          <a:p>
            <a:fld id="{953BB797-E5C1-4D2D-9B71-559C5AC205A9}" type="slidenum">
              <a:rPr lang="en-US" smtClean="0"/>
              <a:pPr/>
              <a:t>1</a:t>
            </a:fld>
            <a:endParaRPr lang="en-US"/>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Bar Diagram-2: User Login (Hits)</a:t>
            </a:r>
            <a:br>
              <a:rPr lang="en-US" dirty="0" smtClean="0"/>
            </a:br>
            <a:endParaRPr lang="en-US" dirty="0"/>
          </a:p>
        </p:txBody>
      </p:sp>
      <p:graphicFrame>
        <p:nvGraphicFramePr>
          <p:cNvPr id="4" name="Content Placeholder 3"/>
          <p:cNvGraphicFramePr>
            <a:graphicFrameLocks noGrp="1"/>
          </p:cNvGraphicFramePr>
          <p:nvPr>
            <p:ph idx="1"/>
          </p:nvPr>
        </p:nvGraphicFramePr>
        <p:xfrm>
          <a:off x="685800" y="1143000"/>
          <a:ext cx="7543800" cy="34290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3"/>
          <p:cNvSpPr>
            <a:spLocks noGrp="1"/>
          </p:cNvSpPr>
          <p:nvPr>
            <p:ph type="dt" sz="half" idx="10"/>
          </p:nvPr>
        </p:nvSpPr>
        <p:spPr>
          <a:xfrm>
            <a:off x="2971800" y="6172200"/>
            <a:ext cx="5334000" cy="304800"/>
          </a:xfrm>
        </p:spPr>
        <p:txBody>
          <a:bodyPr/>
          <a:lstStyle/>
          <a:p>
            <a:r>
              <a:rPr lang="en-US" sz="1400" dirty="0" smtClean="0"/>
              <a:t>NACLIN 2018, October 4-6, 2018, GITAM, Visakhapatnam</a:t>
            </a:r>
            <a:endParaRPr lang="en-US" sz="1400" dirty="0"/>
          </a:p>
        </p:txBody>
      </p:sp>
      <p:sp>
        <p:nvSpPr>
          <p:cNvPr id="6" name="TextBox 5"/>
          <p:cNvSpPr txBox="1"/>
          <p:nvPr/>
        </p:nvSpPr>
        <p:spPr>
          <a:xfrm>
            <a:off x="914400" y="4572000"/>
            <a:ext cx="8001000" cy="1200329"/>
          </a:xfrm>
          <a:prstGeom prst="rect">
            <a:avLst/>
          </a:prstGeom>
          <a:noFill/>
        </p:spPr>
        <p:txBody>
          <a:bodyPr wrap="square" rtlCol="0">
            <a:spAutoFit/>
          </a:bodyPr>
          <a:lstStyle/>
          <a:p>
            <a:r>
              <a:rPr lang="en-US" sz="2400" dirty="0" smtClean="0"/>
              <a:t>Resident doctors are using library e-resources through RemoteXs tool after that Faculty member are using it.</a:t>
            </a:r>
            <a:endParaRPr lang="en-U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Bar Diagram-3: Number of Downloads</a:t>
            </a:r>
            <a:br>
              <a:rPr lang="en-US" dirty="0" smtClean="0"/>
            </a:br>
            <a:endParaRPr lang="en-US" dirty="0"/>
          </a:p>
        </p:txBody>
      </p:sp>
      <p:graphicFrame>
        <p:nvGraphicFramePr>
          <p:cNvPr id="4" name="Content Placeholder 3"/>
          <p:cNvGraphicFramePr>
            <a:graphicFrameLocks noGrp="1"/>
          </p:cNvGraphicFramePr>
          <p:nvPr>
            <p:ph idx="1"/>
          </p:nvPr>
        </p:nvGraphicFramePr>
        <p:xfrm>
          <a:off x="304800" y="1447800"/>
          <a:ext cx="8229600" cy="3014662"/>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3"/>
          <p:cNvSpPr>
            <a:spLocks noGrp="1"/>
          </p:cNvSpPr>
          <p:nvPr>
            <p:ph type="dt" sz="half" idx="10"/>
          </p:nvPr>
        </p:nvSpPr>
        <p:spPr>
          <a:xfrm>
            <a:off x="3581400" y="6096000"/>
            <a:ext cx="5257800" cy="381000"/>
          </a:xfrm>
        </p:spPr>
        <p:txBody>
          <a:bodyPr/>
          <a:lstStyle/>
          <a:p>
            <a:r>
              <a:rPr lang="en-US" sz="1400" dirty="0" smtClean="0"/>
              <a:t>NACLIN 2018, October 4-6, 2018, GITAM, Visakhapatnam</a:t>
            </a:r>
            <a:endParaRPr lang="en-US" sz="1400" dirty="0"/>
          </a:p>
        </p:txBody>
      </p:sp>
      <p:sp>
        <p:nvSpPr>
          <p:cNvPr id="6" name="TextBox 5"/>
          <p:cNvSpPr txBox="1"/>
          <p:nvPr/>
        </p:nvSpPr>
        <p:spPr>
          <a:xfrm flipH="1">
            <a:off x="914400" y="4648201"/>
            <a:ext cx="7239000" cy="1200329"/>
          </a:xfrm>
          <a:prstGeom prst="rect">
            <a:avLst/>
          </a:prstGeom>
          <a:noFill/>
        </p:spPr>
        <p:txBody>
          <a:bodyPr wrap="square" rtlCol="0">
            <a:spAutoFit/>
          </a:bodyPr>
          <a:lstStyle/>
          <a:p>
            <a:r>
              <a:rPr lang="en-US" sz="2400" dirty="0" smtClean="0"/>
              <a:t>Senior Resident doctors have downloaded the highest number of articles followed by Junior Residents </a:t>
            </a:r>
            <a:r>
              <a:rPr lang="en-US" sz="2400" dirty="0" smtClean="0"/>
              <a:t>doctors.</a:t>
            </a:r>
            <a:endParaRPr lang="en-US"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944562"/>
          </a:xfrm>
        </p:spPr>
        <p:txBody>
          <a:bodyPr>
            <a:normAutofit fontScale="90000"/>
          </a:bodyPr>
          <a:lstStyle/>
          <a:p>
            <a:r>
              <a:rPr lang="en-US" dirty="0" smtClean="0"/>
              <a:t/>
            </a:r>
            <a:br>
              <a:rPr lang="en-US" dirty="0" smtClean="0"/>
            </a:br>
            <a:r>
              <a:rPr lang="en-US" dirty="0" smtClean="0"/>
              <a:t/>
            </a:r>
            <a:br>
              <a:rPr lang="en-US" dirty="0" smtClean="0"/>
            </a:br>
            <a:r>
              <a:rPr lang="en-US" dirty="0" smtClean="0"/>
              <a:t>Bar Diagram </a:t>
            </a:r>
            <a:r>
              <a:rPr lang="en-US" dirty="0" smtClean="0"/>
              <a:t>4:Downloaded</a:t>
            </a:r>
            <a:r>
              <a:rPr lang="en-US" dirty="0" smtClean="0"/>
              <a:t>, </a:t>
            </a:r>
            <a:r>
              <a:rPr lang="en-US" dirty="0" smtClean="0"/>
              <a:t/>
            </a:r>
            <a:br>
              <a:rPr lang="en-US" dirty="0" smtClean="0"/>
            </a:br>
            <a:r>
              <a:rPr lang="en-US" dirty="0" smtClean="0"/>
              <a:t>Browsed </a:t>
            </a:r>
            <a:r>
              <a:rPr lang="en-US" dirty="0" smtClean="0"/>
              <a:t>&amp; Total Data (in MB)</a:t>
            </a:r>
            <a:br>
              <a:rPr lang="en-US" dirty="0" smtClean="0"/>
            </a:br>
            <a:endParaRPr lang="en-US" dirty="0"/>
          </a:p>
        </p:txBody>
      </p:sp>
      <p:graphicFrame>
        <p:nvGraphicFramePr>
          <p:cNvPr id="5" name="Content Placeholder 4"/>
          <p:cNvGraphicFramePr>
            <a:graphicFrameLocks noGrp="1"/>
          </p:cNvGraphicFramePr>
          <p:nvPr>
            <p:ph idx="1"/>
          </p:nvPr>
        </p:nvGraphicFramePr>
        <p:xfrm>
          <a:off x="457200" y="1676401"/>
          <a:ext cx="8001000" cy="2743199"/>
        </p:xfrm>
        <a:graphic>
          <a:graphicData uri="http://schemas.openxmlformats.org/drawingml/2006/chart">
            <c:chart xmlns:c="http://schemas.openxmlformats.org/drawingml/2006/chart" xmlns:r="http://schemas.openxmlformats.org/officeDocument/2006/relationships" r:id="rId2"/>
          </a:graphicData>
        </a:graphic>
      </p:graphicFrame>
      <p:sp>
        <p:nvSpPr>
          <p:cNvPr id="6" name="Date Placeholder 3"/>
          <p:cNvSpPr>
            <a:spLocks noGrp="1"/>
          </p:cNvSpPr>
          <p:nvPr>
            <p:ph type="dt" sz="half" idx="10"/>
          </p:nvPr>
        </p:nvSpPr>
        <p:spPr>
          <a:xfrm>
            <a:off x="3657600" y="6096000"/>
            <a:ext cx="5257800" cy="381000"/>
          </a:xfrm>
        </p:spPr>
        <p:txBody>
          <a:bodyPr/>
          <a:lstStyle/>
          <a:p>
            <a:r>
              <a:rPr lang="en-US" sz="1400" dirty="0" smtClean="0"/>
              <a:t>NACLIN 2018, October 4-6, 2018, GITAM, Visakhapatnam</a:t>
            </a:r>
            <a:endParaRPr lang="en-US" sz="1400" dirty="0"/>
          </a:p>
        </p:txBody>
      </p:sp>
      <p:sp>
        <p:nvSpPr>
          <p:cNvPr id="7" name="TextBox 6"/>
          <p:cNvSpPr txBox="1"/>
          <p:nvPr/>
        </p:nvSpPr>
        <p:spPr>
          <a:xfrm>
            <a:off x="457200" y="4572000"/>
            <a:ext cx="8153400" cy="1200329"/>
          </a:xfrm>
          <a:prstGeom prst="rect">
            <a:avLst/>
          </a:prstGeom>
          <a:noFill/>
        </p:spPr>
        <p:txBody>
          <a:bodyPr wrap="square" rtlCol="0">
            <a:spAutoFit/>
          </a:bodyPr>
          <a:lstStyle/>
          <a:p>
            <a:r>
              <a:rPr lang="en-US" dirty="0" smtClean="0"/>
              <a:t>Senior Residents and Faculty Members have browsed the data and equally they downloaded it with maturity. However Junior Residents browsed the more data but downloaded almost half of </a:t>
            </a:r>
            <a:r>
              <a:rPr lang="en-US" dirty="0" smtClean="0"/>
              <a:t>it which </a:t>
            </a:r>
            <a:r>
              <a:rPr lang="en-US" dirty="0" smtClean="0"/>
              <a:t>shows the surfing </a:t>
            </a:r>
            <a:r>
              <a:rPr lang="en-US" dirty="0" smtClean="0"/>
              <a:t>trend.</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u="sng" dirty="0" smtClean="0"/>
              <a:t>Prospects</a:t>
            </a:r>
            <a:r>
              <a:rPr lang="en-US" dirty="0" smtClean="0"/>
              <a:t>: </a:t>
            </a:r>
            <a:r>
              <a:rPr lang="en-US" dirty="0" smtClean="0"/>
              <a:t>The institution like AIIMS is saving the money and precious time of doctors with remote access technology and our users of different locations (Delhi NCR) are getting their required electronic resources when they are posted on these </a:t>
            </a:r>
            <a:r>
              <a:rPr lang="en-US" dirty="0" smtClean="0"/>
              <a:t>locations.</a:t>
            </a:r>
          </a:p>
          <a:p>
            <a:pPr>
              <a:buNone/>
            </a:pP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Pros &amp; Cons of Remote Access tools and technology</a:t>
            </a:r>
            <a:br>
              <a:rPr lang="en-US" dirty="0" smtClean="0"/>
            </a:br>
            <a:endParaRPr lang="en-US" dirty="0"/>
          </a:p>
        </p:txBody>
      </p:sp>
      <p:sp>
        <p:nvSpPr>
          <p:cNvPr id="4" name="Date Placeholder 3"/>
          <p:cNvSpPr>
            <a:spLocks noGrp="1"/>
          </p:cNvSpPr>
          <p:nvPr>
            <p:ph type="dt" sz="half" idx="10"/>
          </p:nvPr>
        </p:nvSpPr>
        <p:spPr>
          <a:xfrm>
            <a:off x="3505200" y="6248400"/>
            <a:ext cx="54102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On </a:t>
            </a:r>
            <a:r>
              <a:rPr lang="en-US" dirty="0" smtClean="0"/>
              <a:t>the other side, some of the consequences of remote access technology are also there. Firstly, the interaction between library and users affect badly and it creates the gap amongst them. Mostly the remote access facility is used by the techno savvy users not by common users. Some of the senior health professionals registered them for remote access but could not memories the login ID and password and ultimately get reluctant to use it. There is always a chance of misuse of remote access tool by the registered users by giving the login ID and password to another unauthorized user. </a:t>
            </a:r>
            <a:endParaRPr lang="en-US" dirty="0"/>
          </a:p>
        </p:txBody>
      </p:sp>
      <p:sp>
        <p:nvSpPr>
          <p:cNvPr id="3" name="Title 2"/>
          <p:cNvSpPr>
            <a:spLocks noGrp="1"/>
          </p:cNvSpPr>
          <p:nvPr>
            <p:ph type="title"/>
          </p:nvPr>
        </p:nvSpPr>
        <p:spPr/>
        <p:txBody>
          <a:bodyPr/>
          <a:lstStyle/>
          <a:p>
            <a:r>
              <a:rPr lang="en-US" dirty="0" smtClean="0"/>
              <a:t>Consequences </a:t>
            </a:r>
            <a:endParaRPr lang="en-US" dirty="0"/>
          </a:p>
        </p:txBody>
      </p:sp>
      <p:sp>
        <p:nvSpPr>
          <p:cNvPr id="4" name="Date Placeholder 3"/>
          <p:cNvSpPr>
            <a:spLocks noGrp="1"/>
          </p:cNvSpPr>
          <p:nvPr>
            <p:ph type="dt" sz="half" idx="10"/>
          </p:nvPr>
        </p:nvSpPr>
        <p:spPr>
          <a:xfrm>
            <a:off x="3505200" y="6248400"/>
            <a:ext cx="54102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Like other ICTs remote access tools and technologies are the supporting hands of libraries in changing scenario to popularize their subscribed electronic resources and other services. We have to change our shelf with the demand of library users and upcoming technologies for the sustainability of library profession. </a:t>
            </a:r>
          </a:p>
          <a:p>
            <a:endParaRPr lang="en-US" dirty="0"/>
          </a:p>
        </p:txBody>
      </p:sp>
      <p:sp>
        <p:nvSpPr>
          <p:cNvPr id="3" name="Title 2"/>
          <p:cNvSpPr>
            <a:spLocks noGrp="1"/>
          </p:cNvSpPr>
          <p:nvPr>
            <p:ph type="title"/>
          </p:nvPr>
        </p:nvSpPr>
        <p:spPr/>
        <p:txBody>
          <a:bodyPr/>
          <a:lstStyle/>
          <a:p>
            <a:r>
              <a:rPr lang="en-US" dirty="0" smtClean="0"/>
              <a:t>Conclusion</a:t>
            </a:r>
            <a:endParaRPr lang="en-US" dirty="0"/>
          </a:p>
        </p:txBody>
      </p:sp>
      <p:sp>
        <p:nvSpPr>
          <p:cNvPr id="4" name="Date Placeholder 3"/>
          <p:cNvSpPr>
            <a:spLocks noGrp="1"/>
          </p:cNvSpPr>
          <p:nvPr>
            <p:ph type="dt" sz="half" idx="10"/>
          </p:nvPr>
        </p:nvSpPr>
        <p:spPr>
          <a:xfrm>
            <a:off x="3505200" y="6248400"/>
            <a:ext cx="54102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0" y="4343400"/>
            <a:ext cx="6553200" cy="1200329"/>
          </a:xfrm>
          <a:prstGeom prst="rect">
            <a:avLst/>
          </a:prstGeom>
          <a:noFill/>
        </p:spPr>
        <p:txBody>
          <a:bodyPr wrap="square" rtlCol="0">
            <a:spAutoFit/>
          </a:bodyPr>
          <a:lstStyle/>
          <a:p>
            <a:pPr algn="ctr"/>
            <a:r>
              <a:rPr lang="en-US" sz="7200" b="1" dirty="0" smtClean="0"/>
              <a:t>Thank You</a:t>
            </a:r>
            <a:endParaRPr lang="en-US" sz="7200" b="1" dirty="0"/>
          </a:p>
        </p:txBody>
      </p:sp>
      <p:sp>
        <p:nvSpPr>
          <p:cNvPr id="3" name="Date Placeholder 3"/>
          <p:cNvSpPr>
            <a:spLocks noGrp="1"/>
          </p:cNvSpPr>
          <p:nvPr>
            <p:ph type="dt" sz="half" idx="10"/>
          </p:nvPr>
        </p:nvSpPr>
        <p:spPr>
          <a:xfrm>
            <a:off x="3505200" y="6248400"/>
            <a:ext cx="54102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233672"/>
          </a:xfrm>
        </p:spPr>
        <p:txBody>
          <a:bodyPr/>
          <a:lstStyle/>
          <a:p>
            <a:r>
              <a:rPr lang="en-US" dirty="0" smtClean="0"/>
              <a:t>Known as Dr. B.B. </a:t>
            </a:r>
            <a:r>
              <a:rPr lang="en-US" dirty="0" err="1" smtClean="0"/>
              <a:t>Dikshit</a:t>
            </a:r>
            <a:r>
              <a:rPr lang="en-US" dirty="0" smtClean="0"/>
              <a:t> Library.</a:t>
            </a:r>
          </a:p>
          <a:p>
            <a:r>
              <a:rPr lang="en-US" dirty="0" smtClean="0"/>
              <a:t>2 storey building with the area of 27000 S.F.</a:t>
            </a:r>
          </a:p>
          <a:p>
            <a:r>
              <a:rPr lang="en-US" dirty="0" smtClean="0"/>
              <a:t>Open 24x7 for 365 days except 7 holidays.</a:t>
            </a:r>
          </a:p>
          <a:p>
            <a:r>
              <a:rPr lang="en-US" dirty="0" smtClean="0"/>
              <a:t>It has around 2 </a:t>
            </a:r>
            <a:r>
              <a:rPr lang="en-US" dirty="0" err="1" smtClean="0"/>
              <a:t>Lakh</a:t>
            </a:r>
            <a:r>
              <a:rPr lang="en-US" dirty="0" smtClean="0"/>
              <a:t> documents including books, journals, thesis, pamphlets etc.</a:t>
            </a:r>
          </a:p>
          <a:p>
            <a:r>
              <a:rPr lang="en-US" dirty="0" smtClean="0"/>
              <a:t>Equipped with latest technology.</a:t>
            </a:r>
          </a:p>
          <a:p>
            <a:r>
              <a:rPr lang="en-US" dirty="0" smtClean="0"/>
              <a:t>Caters the library service to around 3000 registered members.</a:t>
            </a:r>
          </a:p>
          <a:p>
            <a:r>
              <a:rPr lang="en-US" dirty="0" smtClean="0"/>
              <a:t>Using LIBSYS10 for library automation.</a:t>
            </a:r>
            <a:endParaRPr lang="en-US" dirty="0"/>
          </a:p>
        </p:txBody>
      </p:sp>
      <p:sp>
        <p:nvSpPr>
          <p:cNvPr id="3" name="Title 2"/>
          <p:cNvSpPr>
            <a:spLocks noGrp="1"/>
          </p:cNvSpPr>
          <p:nvPr>
            <p:ph type="title"/>
          </p:nvPr>
        </p:nvSpPr>
        <p:spPr/>
        <p:txBody>
          <a:bodyPr/>
          <a:lstStyle/>
          <a:p>
            <a:r>
              <a:rPr lang="en-US" dirty="0" smtClean="0"/>
              <a:t>About AIIMS New Delhi Library</a:t>
            </a:r>
            <a:endParaRPr lang="en-US" dirty="0"/>
          </a:p>
        </p:txBody>
      </p:sp>
      <p:sp>
        <p:nvSpPr>
          <p:cNvPr id="4" name="Date Placeholder 3"/>
          <p:cNvSpPr>
            <a:spLocks noGrp="1"/>
          </p:cNvSpPr>
          <p:nvPr>
            <p:ph type="dt" sz="half" idx="10"/>
          </p:nvPr>
        </p:nvSpPr>
        <p:spPr>
          <a:xfrm>
            <a:off x="2819400" y="5867400"/>
            <a:ext cx="5334000" cy="381000"/>
          </a:xfrm>
        </p:spPr>
        <p:txBody>
          <a:bodyPr/>
          <a:lstStyle/>
          <a:p>
            <a:r>
              <a:rPr lang="en-US" sz="1400" dirty="0" smtClean="0"/>
              <a:t>NACLIN 2018, October 4-6, 2018, GITAM, Visakhapatnam</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30 PCs for accessing E-resources.</a:t>
            </a:r>
          </a:p>
          <a:p>
            <a:r>
              <a:rPr lang="en-US" dirty="0" smtClean="0"/>
              <a:t>4 Information Kiosks.</a:t>
            </a:r>
          </a:p>
          <a:p>
            <a:r>
              <a:rPr lang="en-US" dirty="0" smtClean="0"/>
              <a:t>2 LFD for E-orientation and E-notices.</a:t>
            </a:r>
          </a:p>
          <a:p>
            <a:r>
              <a:rPr lang="en-US" dirty="0" smtClean="0"/>
              <a:t>One Projector for seminars/presentations.</a:t>
            </a:r>
          </a:p>
          <a:p>
            <a:r>
              <a:rPr lang="en-US" dirty="0" err="1" smtClean="0"/>
              <a:t>Lsmart</a:t>
            </a:r>
            <a:r>
              <a:rPr lang="en-US" dirty="0" smtClean="0"/>
              <a:t>-RFID card system for users.</a:t>
            </a:r>
          </a:p>
          <a:p>
            <a:r>
              <a:rPr lang="en-US" dirty="0" smtClean="0"/>
              <a:t>3M Security gate with 2 workstations for Issue-Return of documents.</a:t>
            </a:r>
          </a:p>
          <a:p>
            <a:r>
              <a:rPr lang="en-US" dirty="0" smtClean="0"/>
              <a:t>CCTV surveillance systems</a:t>
            </a:r>
          </a:p>
          <a:p>
            <a:r>
              <a:rPr lang="en-US" dirty="0" smtClean="0"/>
              <a:t>Reprography &amp; Printing facility-B/w &amp; Color.</a:t>
            </a:r>
            <a:endParaRPr lang="en-US" dirty="0"/>
          </a:p>
        </p:txBody>
      </p:sp>
      <p:sp>
        <p:nvSpPr>
          <p:cNvPr id="3" name="Title 2"/>
          <p:cNvSpPr>
            <a:spLocks noGrp="1"/>
          </p:cNvSpPr>
          <p:nvPr>
            <p:ph type="title"/>
          </p:nvPr>
        </p:nvSpPr>
        <p:spPr/>
        <p:txBody>
          <a:bodyPr>
            <a:normAutofit fontScale="90000"/>
          </a:bodyPr>
          <a:lstStyle/>
          <a:p>
            <a:r>
              <a:rPr lang="en-US" dirty="0" smtClean="0"/>
              <a:t>Technology available at Library</a:t>
            </a:r>
            <a:br>
              <a:rPr lang="en-US" dirty="0" smtClean="0"/>
            </a:br>
            <a:endParaRPr lang="en-US" dirty="0"/>
          </a:p>
        </p:txBody>
      </p:sp>
      <p:sp>
        <p:nvSpPr>
          <p:cNvPr id="4" name="Date Placeholder 3"/>
          <p:cNvSpPr>
            <a:spLocks noGrp="1"/>
          </p:cNvSpPr>
          <p:nvPr>
            <p:ph type="dt" sz="half" idx="10"/>
          </p:nvPr>
        </p:nvSpPr>
        <p:spPr>
          <a:xfrm>
            <a:off x="2819400" y="5943600"/>
            <a:ext cx="53340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4005072"/>
          </a:xfrm>
        </p:spPr>
        <p:txBody>
          <a:bodyPr>
            <a:normAutofit fontScale="92500"/>
          </a:bodyPr>
          <a:lstStyle/>
          <a:p>
            <a:r>
              <a:rPr lang="en-US" dirty="0" smtClean="0"/>
              <a:t>E-journals: 	1497</a:t>
            </a:r>
          </a:p>
          <a:p>
            <a:r>
              <a:rPr lang="en-US" dirty="0" smtClean="0"/>
              <a:t>E-books: 	  278</a:t>
            </a:r>
          </a:p>
          <a:p>
            <a:r>
              <a:rPr lang="en-US" dirty="0" smtClean="0"/>
              <a:t>Databases:	    15</a:t>
            </a:r>
          </a:p>
          <a:p>
            <a:pPr>
              <a:buNone/>
            </a:pPr>
            <a:r>
              <a:rPr lang="en-US" dirty="0" smtClean="0"/>
              <a:t> </a:t>
            </a:r>
            <a:endParaRPr lang="en-US" dirty="0" smtClean="0"/>
          </a:p>
          <a:p>
            <a:pPr>
              <a:buNone/>
            </a:pPr>
            <a:r>
              <a:rPr lang="en-US" dirty="0" smtClean="0"/>
              <a:t>-</a:t>
            </a:r>
            <a:r>
              <a:rPr lang="en-US" dirty="0" smtClean="0"/>
              <a:t>These are subscribed e-resources of the leading medical publishers like LWW, Springer, Elsevier,</a:t>
            </a:r>
          </a:p>
          <a:p>
            <a:pPr>
              <a:buNone/>
            </a:pPr>
            <a:r>
              <a:rPr lang="en-US" dirty="0" smtClean="0"/>
              <a:t> Wiley, Oxford, Nature, </a:t>
            </a:r>
            <a:r>
              <a:rPr lang="en-US" dirty="0" err="1" smtClean="0"/>
              <a:t>Theime</a:t>
            </a:r>
            <a:r>
              <a:rPr lang="en-US" dirty="0" smtClean="0"/>
              <a:t>, Sage, T&amp;F etc.</a:t>
            </a:r>
          </a:p>
          <a:p>
            <a:pPr>
              <a:buNone/>
            </a:pPr>
            <a:r>
              <a:rPr lang="en-US" dirty="0" smtClean="0"/>
              <a:t>-Library has the subscription of </a:t>
            </a:r>
            <a:r>
              <a:rPr lang="en-US" dirty="0" err="1" smtClean="0"/>
              <a:t>Uptodate</a:t>
            </a:r>
            <a:r>
              <a:rPr lang="en-US" dirty="0" smtClean="0"/>
              <a:t>, Web of Science, </a:t>
            </a:r>
            <a:r>
              <a:rPr lang="en-US" dirty="0" err="1" smtClean="0"/>
              <a:t>iThenticate</a:t>
            </a:r>
            <a:r>
              <a:rPr lang="en-US" dirty="0" smtClean="0"/>
              <a:t>, Access Medicine etc. </a:t>
            </a:r>
            <a:r>
              <a:rPr lang="en-US" dirty="0" smtClean="0"/>
              <a:t> </a:t>
            </a:r>
            <a:endParaRPr lang="en-US" dirty="0"/>
          </a:p>
        </p:txBody>
      </p:sp>
      <p:sp>
        <p:nvSpPr>
          <p:cNvPr id="3" name="Title 2"/>
          <p:cNvSpPr>
            <a:spLocks noGrp="1"/>
          </p:cNvSpPr>
          <p:nvPr>
            <p:ph type="title"/>
          </p:nvPr>
        </p:nvSpPr>
        <p:spPr/>
        <p:txBody>
          <a:bodyPr/>
          <a:lstStyle/>
          <a:p>
            <a:r>
              <a:rPr lang="en-US" dirty="0" smtClean="0"/>
              <a:t>E-Resources of AIIMS Library</a:t>
            </a:r>
            <a:endParaRPr lang="en-US" dirty="0"/>
          </a:p>
        </p:txBody>
      </p:sp>
      <p:sp>
        <p:nvSpPr>
          <p:cNvPr id="4" name="Date Placeholder 3"/>
          <p:cNvSpPr>
            <a:spLocks noGrp="1"/>
          </p:cNvSpPr>
          <p:nvPr>
            <p:ph type="dt" sz="half" idx="10"/>
          </p:nvPr>
        </p:nvSpPr>
        <p:spPr>
          <a:xfrm>
            <a:off x="3581400" y="6019800"/>
            <a:ext cx="5334000" cy="381000"/>
          </a:xfrm>
        </p:spPr>
        <p:txBody>
          <a:bodyPr/>
          <a:lstStyle/>
          <a:p>
            <a:r>
              <a:rPr lang="en-US" sz="1400" dirty="0" smtClean="0"/>
              <a:t>NACLIN 2018, October 4-6, 2018, GITAM, Visakhapatnam</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523999"/>
          </a:xfrm>
        </p:spPr>
        <p:txBody>
          <a:bodyPr>
            <a:noAutofit/>
          </a:bodyPr>
          <a:lstStyle/>
          <a:p>
            <a:r>
              <a:rPr lang="en-US" sz="4400" dirty="0" smtClean="0">
                <a:solidFill>
                  <a:schemeClr val="accent2"/>
                </a:solidFill>
              </a:rPr>
              <a:t>Electronic Tools to disseminate E-resources </a:t>
            </a:r>
            <a:endParaRPr lang="en-US" sz="4400" dirty="0">
              <a:solidFill>
                <a:schemeClr val="accent2"/>
              </a:solidFill>
            </a:endParaRPr>
          </a:p>
        </p:txBody>
      </p:sp>
      <p:sp>
        <p:nvSpPr>
          <p:cNvPr id="3" name="Subtitle 2"/>
          <p:cNvSpPr>
            <a:spLocks noGrp="1"/>
          </p:cNvSpPr>
          <p:nvPr>
            <p:ph type="subTitle" idx="1"/>
          </p:nvPr>
        </p:nvSpPr>
        <p:spPr>
          <a:xfrm>
            <a:off x="685800" y="2438400"/>
            <a:ext cx="7772400" cy="2590800"/>
          </a:xfrm>
        </p:spPr>
        <p:txBody>
          <a:bodyPr>
            <a:noAutofit/>
          </a:bodyPr>
          <a:lstStyle/>
          <a:p>
            <a:pPr algn="just"/>
            <a:r>
              <a:rPr lang="en-US" sz="3200" dirty="0" smtClean="0">
                <a:solidFill>
                  <a:srgbClr val="00B050"/>
                </a:solidFill>
              </a:rPr>
              <a:t>There have many tools provided by the library to its registered members but we are presenting the study on Remote Access tool “RemoteXs” </a:t>
            </a:r>
            <a:endParaRPr lang="en-US" sz="3200" dirty="0">
              <a:solidFill>
                <a:srgbClr val="00B050"/>
              </a:solidFill>
            </a:endParaRPr>
          </a:p>
        </p:txBody>
      </p:sp>
      <p:sp>
        <p:nvSpPr>
          <p:cNvPr id="4" name="Down Arrow 3"/>
          <p:cNvSpPr/>
          <p:nvPr/>
        </p:nvSpPr>
        <p:spPr>
          <a:xfrm>
            <a:off x="7543800" y="4191000"/>
            <a:ext cx="484632"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3"/>
          <p:cNvSpPr>
            <a:spLocks noGrp="1"/>
          </p:cNvSpPr>
          <p:nvPr>
            <p:ph type="dt" sz="half" idx="10"/>
          </p:nvPr>
        </p:nvSpPr>
        <p:spPr>
          <a:xfrm>
            <a:off x="2819400" y="6407944"/>
            <a:ext cx="5334000" cy="365760"/>
          </a:xfrm>
        </p:spPr>
        <p:txBody>
          <a:bodyPr/>
          <a:lstStyle/>
          <a:p>
            <a:r>
              <a:rPr lang="en-US" sz="1400" dirty="0" smtClean="0"/>
              <a:t>NACLIN 2018, October 4-6, 2018, GITAM, Visakhapatnam</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Screenshot_7.png"/>
          <p:cNvPicPr>
            <a:picLocks noGrp="1"/>
          </p:cNvPicPr>
          <p:nvPr>
            <p:ph idx="1"/>
          </p:nvPr>
        </p:nvPicPr>
        <p:blipFill>
          <a:blip r:embed="rId2"/>
          <a:stretch>
            <a:fillRect/>
          </a:stretch>
        </p:blipFill>
        <p:spPr bwMode="auto">
          <a:xfrm>
            <a:off x="457200" y="1143001"/>
            <a:ext cx="8229600" cy="3581399"/>
          </a:xfrm>
          <a:prstGeom prst="rect">
            <a:avLst/>
          </a:prstGeom>
          <a:noFill/>
          <a:ln w="9525">
            <a:solidFill>
              <a:schemeClr val="tx1"/>
            </a:solidFill>
            <a:miter lim="800000"/>
            <a:headEnd/>
            <a:tailEnd/>
          </a:ln>
        </p:spPr>
      </p:pic>
      <p:sp>
        <p:nvSpPr>
          <p:cNvPr id="4" name="Title 3"/>
          <p:cNvSpPr>
            <a:spLocks noGrp="1"/>
          </p:cNvSpPr>
          <p:nvPr>
            <p:ph type="title"/>
          </p:nvPr>
        </p:nvSpPr>
        <p:spPr>
          <a:xfrm>
            <a:off x="457200" y="274638"/>
            <a:ext cx="8229600" cy="1020762"/>
          </a:xfrm>
        </p:spPr>
        <p:txBody>
          <a:bodyPr>
            <a:noAutofit/>
          </a:bodyPr>
          <a:lstStyle/>
          <a:p>
            <a:r>
              <a:rPr lang="en-US" sz="3200" b="1" dirty="0" smtClean="0">
                <a:solidFill>
                  <a:schemeClr val="accent2">
                    <a:lumMod val="60000"/>
                    <a:lumOff val="40000"/>
                  </a:schemeClr>
                </a:solidFill>
              </a:rPr>
              <a:t>Remote Access Facility</a:t>
            </a:r>
            <a:endParaRPr lang="en-US" sz="3200" dirty="0">
              <a:solidFill>
                <a:schemeClr val="accent2">
                  <a:lumMod val="60000"/>
                  <a:lumOff val="40000"/>
                </a:schemeClr>
              </a:solidFill>
            </a:endParaRPr>
          </a:p>
        </p:txBody>
      </p:sp>
      <p:sp>
        <p:nvSpPr>
          <p:cNvPr id="2" name="Text Placeholder 1"/>
          <p:cNvSpPr>
            <a:spLocks noGrp="1"/>
          </p:cNvSpPr>
          <p:nvPr>
            <p:ph type="body" sz="half" idx="4294967295"/>
          </p:nvPr>
        </p:nvSpPr>
        <p:spPr>
          <a:xfrm>
            <a:off x="1981200" y="5029200"/>
            <a:ext cx="7162800" cy="1062038"/>
          </a:xfrm>
        </p:spPr>
        <p:txBody>
          <a:bodyPr>
            <a:normAutofit lnSpcReduction="10000"/>
          </a:bodyPr>
          <a:lstStyle/>
          <a:p>
            <a:r>
              <a:rPr lang="en-US" sz="3200" dirty="0" smtClean="0">
                <a:solidFill>
                  <a:schemeClr val="accent1"/>
                </a:solidFill>
              </a:rPr>
              <a:t>We have a tool called </a:t>
            </a:r>
            <a:r>
              <a:rPr lang="en-US" sz="3200" dirty="0" smtClean="0">
                <a:solidFill>
                  <a:schemeClr val="accent2"/>
                </a:solidFill>
              </a:rPr>
              <a:t>RemoteXs </a:t>
            </a:r>
            <a:r>
              <a:rPr lang="en-US" sz="3200" dirty="0" smtClean="0">
                <a:solidFill>
                  <a:schemeClr val="bg2">
                    <a:lumMod val="50000"/>
                  </a:schemeClr>
                </a:solidFill>
              </a:rPr>
              <a:t>and this the interface of it.</a:t>
            </a:r>
            <a:endParaRPr lang="en-US" sz="3200" dirty="0">
              <a:solidFill>
                <a:schemeClr val="bg2">
                  <a:lumMod val="50000"/>
                </a:schemeClr>
              </a:solidFill>
            </a:endParaRPr>
          </a:p>
        </p:txBody>
      </p:sp>
      <p:sp>
        <p:nvSpPr>
          <p:cNvPr id="6" name="Date Placeholder 3"/>
          <p:cNvSpPr>
            <a:spLocks noGrp="1"/>
          </p:cNvSpPr>
          <p:nvPr>
            <p:ph type="dt" sz="half" idx="10"/>
          </p:nvPr>
        </p:nvSpPr>
        <p:spPr>
          <a:xfrm>
            <a:off x="2819400" y="6096000"/>
            <a:ext cx="5334000" cy="381000"/>
          </a:xfrm>
        </p:spPr>
        <p:txBody>
          <a:bodyPr/>
          <a:lstStyle/>
          <a:p>
            <a:r>
              <a:rPr lang="en-US" sz="1400" dirty="0" smtClean="0"/>
              <a:t>NACLIN 2018, October 4-6, 2018, GITAM, Visakhapatnam</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3776472"/>
          </a:xfrm>
        </p:spPr>
        <p:txBody>
          <a:bodyPr/>
          <a:lstStyle/>
          <a:p>
            <a:r>
              <a:rPr lang="en-US" dirty="0" smtClean="0"/>
              <a:t> </a:t>
            </a:r>
            <a:r>
              <a:rPr lang="en-US" sz="2400" b="1" dirty="0" smtClean="0"/>
              <a:t>5 step easy registration process</a:t>
            </a:r>
          </a:p>
          <a:p>
            <a:r>
              <a:rPr lang="en-US" sz="2400" b="1" dirty="0" smtClean="0"/>
              <a:t> Personalization of account</a:t>
            </a:r>
          </a:p>
          <a:p>
            <a:r>
              <a:rPr lang="en-US" sz="2400" b="1" dirty="0" smtClean="0"/>
              <a:t> E-Resource Listing</a:t>
            </a:r>
          </a:p>
          <a:p>
            <a:r>
              <a:rPr lang="en-US" sz="2400" b="1" dirty="0" smtClean="0"/>
              <a:t> IP Authentication</a:t>
            </a:r>
          </a:p>
          <a:p>
            <a:r>
              <a:rPr lang="en-US" sz="2400" b="1" dirty="0" smtClean="0"/>
              <a:t> Single Search Box</a:t>
            </a:r>
          </a:p>
          <a:p>
            <a:r>
              <a:rPr lang="en-US" sz="2400" b="1" dirty="0" smtClean="0"/>
              <a:t> Data analytics</a:t>
            </a:r>
          </a:p>
          <a:p>
            <a:r>
              <a:rPr lang="en-US" sz="2400" b="1" dirty="0" smtClean="0"/>
              <a:t> Live Chat</a:t>
            </a:r>
          </a:p>
          <a:p>
            <a:r>
              <a:rPr lang="en-US" sz="2400" b="1" dirty="0" smtClean="0"/>
              <a:t> Announcement option for library</a:t>
            </a:r>
          </a:p>
          <a:p>
            <a:pPr>
              <a:buNone/>
            </a:pPr>
            <a:endParaRPr lang="en-US" dirty="0"/>
          </a:p>
        </p:txBody>
      </p:sp>
      <p:sp>
        <p:nvSpPr>
          <p:cNvPr id="3" name="Title 2"/>
          <p:cNvSpPr>
            <a:spLocks noGrp="1"/>
          </p:cNvSpPr>
          <p:nvPr>
            <p:ph type="title"/>
          </p:nvPr>
        </p:nvSpPr>
        <p:spPr/>
        <p:txBody>
          <a:bodyPr>
            <a:normAutofit/>
          </a:bodyPr>
          <a:lstStyle/>
          <a:p>
            <a:r>
              <a:rPr lang="en-US" sz="4400" dirty="0" smtClean="0"/>
              <a:t>Features of RemoteXs</a:t>
            </a:r>
            <a:endParaRPr lang="en-US" sz="4400" dirty="0"/>
          </a:p>
        </p:txBody>
      </p:sp>
      <p:sp>
        <p:nvSpPr>
          <p:cNvPr id="4" name="Date Placeholder 3"/>
          <p:cNvSpPr>
            <a:spLocks noGrp="1"/>
          </p:cNvSpPr>
          <p:nvPr>
            <p:ph type="dt" sz="half" idx="10"/>
          </p:nvPr>
        </p:nvSpPr>
        <p:spPr>
          <a:xfrm>
            <a:off x="2819400" y="5867400"/>
            <a:ext cx="53340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nvPr>
        </p:nvGraphicFramePr>
        <p:xfrm>
          <a:off x="457200" y="1481138"/>
          <a:ext cx="8229600" cy="4069080"/>
        </p:xfrm>
        <a:graphic>
          <a:graphicData uri="http://schemas.openxmlformats.org/drawingml/2006/table">
            <a:tbl>
              <a:tblPr firstRow="1" bandRow="1">
                <a:tableStyleId>{5C22544A-7EE6-4342-B048-85BDC9FD1C3A}</a:tableStyleId>
              </a:tblPr>
              <a:tblGrid>
                <a:gridCol w="609600"/>
                <a:gridCol w="1447800"/>
                <a:gridCol w="1028700"/>
                <a:gridCol w="1028700"/>
                <a:gridCol w="1028700"/>
                <a:gridCol w="1028700"/>
                <a:gridCol w="1028700"/>
                <a:gridCol w="1028700"/>
              </a:tblGrid>
              <a:tr h="370840">
                <a:tc>
                  <a:txBody>
                    <a:bodyPr/>
                    <a:lstStyle/>
                    <a:p>
                      <a:pPr marL="0" marR="0" algn="ctr">
                        <a:lnSpc>
                          <a:spcPct val="200000"/>
                        </a:lnSpc>
                        <a:spcBef>
                          <a:spcPts val="0"/>
                        </a:spcBef>
                        <a:spcAft>
                          <a:spcPts val="0"/>
                        </a:spcAft>
                      </a:pPr>
                      <a:r>
                        <a:rPr lang="en-US" sz="1200" b="1" dirty="0">
                          <a:latin typeface="Times New Roman"/>
                          <a:ea typeface="Times New Roman"/>
                          <a:cs typeface="Mangal"/>
                        </a:rPr>
                        <a:t>S.N.</a:t>
                      </a:r>
                      <a:endParaRPr lang="en-US" sz="1100" dirty="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a:latin typeface="Times New Roman"/>
                          <a:ea typeface="Times New Roman"/>
                          <a:cs typeface="Mangal"/>
                        </a:rPr>
                        <a:t>Category</a:t>
                      </a:r>
                      <a:endParaRPr lang="en-US" sz="110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a:latin typeface="Times New Roman"/>
                          <a:ea typeface="Times New Roman"/>
                          <a:cs typeface="Mangal"/>
                        </a:rPr>
                        <a:t>Users</a:t>
                      </a:r>
                      <a:endParaRPr lang="en-US" sz="110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a:latin typeface="Times New Roman"/>
                          <a:ea typeface="Times New Roman"/>
                          <a:cs typeface="Mangal"/>
                        </a:rPr>
                        <a:t>Logins</a:t>
                      </a:r>
                      <a:endParaRPr lang="en-US" sz="110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a:latin typeface="Times New Roman"/>
                          <a:ea typeface="Times New Roman"/>
                          <a:cs typeface="Mangal"/>
                        </a:rPr>
                        <a:t>Downl--oads</a:t>
                      </a:r>
                      <a:endParaRPr lang="en-US" sz="110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dirty="0">
                          <a:latin typeface="Times New Roman"/>
                          <a:ea typeface="Times New Roman"/>
                          <a:cs typeface="Mangal"/>
                        </a:rPr>
                        <a:t>Download Data (MB)</a:t>
                      </a:r>
                      <a:endParaRPr lang="en-US" sz="1100" dirty="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a:latin typeface="Times New Roman"/>
                          <a:ea typeface="Times New Roman"/>
                          <a:cs typeface="Mangal"/>
                        </a:rPr>
                        <a:t>Browsing Data (MB)</a:t>
                      </a:r>
                      <a:endParaRPr lang="en-US" sz="1100">
                        <a:latin typeface="Calibri"/>
                        <a:ea typeface="Times New Roman"/>
                        <a:cs typeface="Mangal"/>
                      </a:endParaRPr>
                    </a:p>
                  </a:txBody>
                  <a:tcPr marL="68580" marR="68580" marT="0" marB="0"/>
                </a:tc>
                <a:tc>
                  <a:txBody>
                    <a:bodyPr/>
                    <a:lstStyle/>
                    <a:p>
                      <a:pPr marL="0" marR="0" algn="ctr">
                        <a:lnSpc>
                          <a:spcPct val="200000"/>
                        </a:lnSpc>
                        <a:spcBef>
                          <a:spcPts val="0"/>
                        </a:spcBef>
                        <a:spcAft>
                          <a:spcPts val="0"/>
                        </a:spcAft>
                      </a:pPr>
                      <a:r>
                        <a:rPr lang="en-US" sz="1200" b="1">
                          <a:latin typeface="Times New Roman"/>
                          <a:ea typeface="Times New Roman"/>
                          <a:cs typeface="Mangal"/>
                        </a:rPr>
                        <a:t>Total Data (MB)</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1.</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Senior Resident</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296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7555</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17127</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18542.74</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18025.17</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36567.91</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2.</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Junior Resident</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232</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5709</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8270</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9951.58</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22284.30</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32235.88</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3.</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Faculty Members </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139</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2498</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4446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5401.70</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5401.47</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10803.17</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4. </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Fellow-Academic</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09</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346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726</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826.01</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507.61</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1333.62</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5.</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Lecturer</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06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21</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11.75</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41.97</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53.72</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6.</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Librarians</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06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64</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17</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27.61</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139.44</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167.05</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7.</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Scientist</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04</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31</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dirty="0">
                          <a:latin typeface="Times New Roman"/>
                          <a:ea typeface="Times New Roman"/>
                          <a:cs typeface="Mangal"/>
                        </a:rPr>
                        <a:t>16</a:t>
                      </a:r>
                      <a:endParaRPr lang="en-US" sz="1100" dirty="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1.87</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57.78</a:t>
                      </a:r>
                      <a:endParaRPr lang="en-US" sz="1100">
                        <a:latin typeface="Calibri"/>
                        <a:ea typeface="Times New Roman"/>
                        <a:cs typeface="Mangal"/>
                      </a:endParaRPr>
                    </a:p>
                  </a:txBody>
                  <a:tcPr marL="68580" marR="68580" marT="0" marB="0"/>
                </a:tc>
                <a:tc>
                  <a:txBody>
                    <a:bodyPr/>
                    <a:lstStyle/>
                    <a:p>
                      <a:pPr marL="0" marR="0" algn="r">
                        <a:lnSpc>
                          <a:spcPct val="115000"/>
                        </a:lnSpc>
                        <a:spcBef>
                          <a:spcPts val="0"/>
                        </a:spcBef>
                        <a:spcAft>
                          <a:spcPts val="0"/>
                        </a:spcAft>
                      </a:pPr>
                      <a:r>
                        <a:rPr lang="en-US" sz="1200">
                          <a:latin typeface="Times New Roman"/>
                          <a:ea typeface="Times New Roman"/>
                          <a:cs typeface="Mangal"/>
                        </a:rPr>
                        <a:t>59.65</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r>
                        <a:rPr lang="en-US" sz="1200">
                          <a:latin typeface="Times New Roman"/>
                          <a:ea typeface="Times New Roman"/>
                          <a:cs typeface="Mangal"/>
                        </a:rPr>
                        <a:t>8.</a:t>
                      </a:r>
                      <a:endParaRPr lang="en-US" sz="1100">
                        <a:latin typeface="Calibri"/>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a:latin typeface="Times New Roman"/>
                          <a:ea typeface="Times New Roman"/>
                          <a:cs typeface="Mangal"/>
                        </a:rPr>
                        <a:t>Others</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15</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618</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374</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297.96</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1159.18</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a:latin typeface="Times New Roman"/>
                          <a:ea typeface="Times New Roman"/>
                          <a:cs typeface="Mangal"/>
                        </a:rPr>
                        <a:t>1457.14</a:t>
                      </a:r>
                      <a:endParaRPr lang="en-US" sz="1100">
                        <a:latin typeface="Calibri"/>
                        <a:ea typeface="Times New Roman"/>
                        <a:cs typeface="Mangal"/>
                      </a:endParaRPr>
                    </a:p>
                  </a:txBody>
                  <a:tcPr marL="68580" marR="68580" marT="0" marB="0"/>
                </a:tc>
              </a:tr>
              <a:tr h="370840">
                <a:tc>
                  <a:txBody>
                    <a:bodyPr/>
                    <a:lstStyle/>
                    <a:p>
                      <a:pPr marL="0" marR="0">
                        <a:lnSpc>
                          <a:spcPct val="200000"/>
                        </a:lnSpc>
                        <a:spcBef>
                          <a:spcPts val="0"/>
                        </a:spcBef>
                        <a:spcAft>
                          <a:spcPts val="0"/>
                        </a:spcAft>
                      </a:pPr>
                      <a:endParaRPr lang="en-US" sz="1200">
                        <a:latin typeface="Times New Roman"/>
                        <a:ea typeface="Times New Roman"/>
                        <a:cs typeface="Mangal"/>
                      </a:endParaRPr>
                    </a:p>
                  </a:txBody>
                  <a:tcPr marL="68580" marR="68580" marT="0" marB="0"/>
                </a:tc>
                <a:tc>
                  <a:txBody>
                    <a:bodyPr/>
                    <a:lstStyle/>
                    <a:p>
                      <a:pPr marL="0" marR="0">
                        <a:lnSpc>
                          <a:spcPct val="200000"/>
                        </a:lnSpc>
                        <a:spcBef>
                          <a:spcPts val="0"/>
                        </a:spcBef>
                        <a:spcAft>
                          <a:spcPts val="0"/>
                        </a:spcAft>
                      </a:pPr>
                      <a:r>
                        <a:rPr lang="en-US" sz="1200" b="1">
                          <a:latin typeface="Times New Roman"/>
                          <a:ea typeface="Times New Roman"/>
                          <a:cs typeface="Mangal"/>
                        </a:rPr>
                        <a:t>Total</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b="1">
                          <a:latin typeface="Times New Roman"/>
                          <a:ea typeface="Times New Roman"/>
                          <a:cs typeface="Mangal"/>
                        </a:rPr>
                        <a:t>707</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b="1">
                          <a:latin typeface="Times New Roman"/>
                          <a:ea typeface="Times New Roman"/>
                          <a:cs typeface="Mangal"/>
                        </a:rPr>
                        <a:t>16837</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b="1">
                          <a:latin typeface="Times New Roman"/>
                          <a:ea typeface="Times New Roman"/>
                          <a:cs typeface="Mangal"/>
                        </a:rPr>
                        <a:t>30997</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b="1">
                          <a:latin typeface="Times New Roman"/>
                          <a:ea typeface="Times New Roman"/>
                          <a:cs typeface="Mangal"/>
                        </a:rPr>
                        <a:t>35061.22</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b="1">
                          <a:latin typeface="Times New Roman"/>
                          <a:ea typeface="Times New Roman"/>
                          <a:cs typeface="Mangal"/>
                        </a:rPr>
                        <a:t>47616.92</a:t>
                      </a:r>
                      <a:endParaRPr lang="en-US" sz="1100">
                        <a:latin typeface="Calibri"/>
                        <a:ea typeface="Times New Roman"/>
                        <a:cs typeface="Mangal"/>
                      </a:endParaRPr>
                    </a:p>
                  </a:txBody>
                  <a:tcPr marL="68580" marR="68580" marT="0" marB="0"/>
                </a:tc>
                <a:tc>
                  <a:txBody>
                    <a:bodyPr/>
                    <a:lstStyle/>
                    <a:p>
                      <a:pPr marL="0" marR="0" algn="r">
                        <a:lnSpc>
                          <a:spcPct val="200000"/>
                        </a:lnSpc>
                        <a:spcBef>
                          <a:spcPts val="0"/>
                        </a:spcBef>
                        <a:spcAft>
                          <a:spcPts val="0"/>
                        </a:spcAft>
                      </a:pPr>
                      <a:r>
                        <a:rPr lang="en-US" sz="1200" b="1" dirty="0">
                          <a:latin typeface="Times New Roman"/>
                          <a:ea typeface="Times New Roman"/>
                          <a:cs typeface="Mangal"/>
                        </a:rPr>
                        <a:t>82678.14</a:t>
                      </a:r>
                      <a:endParaRPr lang="en-US" sz="1100" dirty="0">
                        <a:latin typeface="Calibri"/>
                        <a:ea typeface="Times New Roman"/>
                        <a:cs typeface="Mangal"/>
                      </a:endParaRPr>
                    </a:p>
                  </a:txBody>
                  <a:tcPr marL="68580" marR="68580" marT="0" marB="0"/>
                </a:tc>
              </a:tr>
            </a:tbl>
          </a:graphicData>
        </a:graphic>
      </p:graphicFrame>
      <p:sp>
        <p:nvSpPr>
          <p:cNvPr id="3" name="Title 2"/>
          <p:cNvSpPr>
            <a:spLocks noGrp="1"/>
          </p:cNvSpPr>
          <p:nvPr>
            <p:ph type="title"/>
          </p:nvPr>
        </p:nvSpPr>
        <p:spPr>
          <a:xfrm>
            <a:off x="457200" y="274638"/>
            <a:ext cx="8229600" cy="868362"/>
          </a:xfrm>
        </p:spPr>
        <p:txBody>
          <a:bodyPr>
            <a:normAutofit fontScale="90000"/>
          </a:bodyPr>
          <a:lstStyle/>
          <a:p>
            <a:r>
              <a:rPr lang="en-IN" dirty="0" smtClean="0"/>
              <a:t/>
            </a:r>
            <a:br>
              <a:rPr lang="en-IN" dirty="0" smtClean="0"/>
            </a:br>
            <a:r>
              <a:rPr lang="en-IN" dirty="0" smtClean="0"/>
              <a:t>Detailed </a:t>
            </a:r>
            <a:r>
              <a:rPr lang="en-IN" dirty="0" smtClean="0"/>
              <a:t>data in tabulated </a:t>
            </a:r>
            <a:r>
              <a:rPr lang="en-IN" dirty="0" smtClean="0"/>
              <a:t>format</a:t>
            </a:r>
            <a:br>
              <a:rPr lang="en-IN" dirty="0" smtClean="0"/>
            </a:br>
            <a:r>
              <a:rPr lang="en-IN" dirty="0" smtClean="0"/>
              <a:t>(Period: </a:t>
            </a:r>
            <a:r>
              <a:rPr lang="en-IN" dirty="0" smtClean="0"/>
              <a:t>S</a:t>
            </a:r>
            <a:r>
              <a:rPr lang="en-IN" dirty="0" smtClean="0"/>
              <a:t>ept 2016 to Sept. 2018) </a:t>
            </a:r>
            <a:r>
              <a:rPr lang="en-US" dirty="0" smtClean="0"/>
              <a:t/>
            </a:r>
            <a:br>
              <a:rPr lang="en-US" dirty="0" smtClean="0"/>
            </a:br>
            <a:endParaRPr lang="en-US" dirty="0"/>
          </a:p>
        </p:txBody>
      </p:sp>
      <p:sp>
        <p:nvSpPr>
          <p:cNvPr id="6" name="Date Placeholder 3"/>
          <p:cNvSpPr>
            <a:spLocks noGrp="1"/>
          </p:cNvSpPr>
          <p:nvPr>
            <p:ph type="dt" sz="half" idx="10"/>
          </p:nvPr>
        </p:nvSpPr>
        <p:spPr>
          <a:xfrm>
            <a:off x="2819400" y="6019800"/>
            <a:ext cx="5334000" cy="304800"/>
          </a:xfrm>
        </p:spPr>
        <p:txBody>
          <a:bodyPr/>
          <a:lstStyle/>
          <a:p>
            <a:r>
              <a:rPr lang="en-US" sz="1400" dirty="0" smtClean="0"/>
              <a:t>NACLIN 2018, October 4-6, 2018, GITAM, Visakhapatnam</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Bar Diagram-1: Users Distribution</a:t>
            </a:r>
            <a:br>
              <a:rPr lang="en-US" dirty="0" smtClean="0"/>
            </a:br>
            <a:endParaRPr lang="en-US" dirty="0"/>
          </a:p>
        </p:txBody>
      </p:sp>
      <p:graphicFrame>
        <p:nvGraphicFramePr>
          <p:cNvPr id="4" name="Content Placeholder 3"/>
          <p:cNvGraphicFramePr>
            <a:graphicFrameLocks noGrp="1"/>
          </p:cNvGraphicFramePr>
          <p:nvPr>
            <p:ph idx="1"/>
          </p:nvPr>
        </p:nvGraphicFramePr>
        <p:xfrm>
          <a:off x="685800" y="1295400"/>
          <a:ext cx="7467600" cy="3352800"/>
        </p:xfrm>
        <a:graphic>
          <a:graphicData uri="http://schemas.openxmlformats.org/drawingml/2006/chart">
            <c:chart xmlns:c="http://schemas.openxmlformats.org/drawingml/2006/chart" xmlns:r="http://schemas.openxmlformats.org/officeDocument/2006/relationships" r:id="rId2"/>
          </a:graphicData>
        </a:graphic>
      </p:graphicFrame>
      <p:sp>
        <p:nvSpPr>
          <p:cNvPr id="5" name="Date Placeholder 3"/>
          <p:cNvSpPr>
            <a:spLocks noGrp="1"/>
          </p:cNvSpPr>
          <p:nvPr>
            <p:ph type="dt" sz="half" idx="10"/>
          </p:nvPr>
        </p:nvSpPr>
        <p:spPr>
          <a:xfrm>
            <a:off x="3810000" y="6324600"/>
            <a:ext cx="5334000" cy="304800"/>
          </a:xfrm>
        </p:spPr>
        <p:txBody>
          <a:bodyPr/>
          <a:lstStyle/>
          <a:p>
            <a:r>
              <a:rPr lang="en-US" sz="1400" dirty="0" smtClean="0"/>
              <a:t>NACLIN 2018, October 4-6, 2018, GITAM, Visakhapatnam</a:t>
            </a:r>
            <a:endParaRPr lang="en-US" sz="1400" dirty="0"/>
          </a:p>
        </p:txBody>
      </p:sp>
      <p:sp>
        <p:nvSpPr>
          <p:cNvPr id="6" name="TextBox 5"/>
          <p:cNvSpPr txBox="1"/>
          <p:nvPr/>
        </p:nvSpPr>
        <p:spPr>
          <a:xfrm>
            <a:off x="914400" y="4800600"/>
            <a:ext cx="7086600" cy="830997"/>
          </a:xfrm>
          <a:prstGeom prst="rect">
            <a:avLst/>
          </a:prstGeom>
          <a:noFill/>
        </p:spPr>
        <p:txBody>
          <a:bodyPr wrap="square" rtlCol="0">
            <a:spAutoFit/>
          </a:bodyPr>
          <a:lstStyle/>
          <a:p>
            <a:r>
              <a:rPr lang="en-US" sz="2400" dirty="0" smtClean="0"/>
              <a:t>Resident doctors (JR/SR) are the prime users of RemoteXs facility  </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940</TotalTime>
  <Words>830</Words>
  <Application>Microsoft Office PowerPoint</Application>
  <PresentationFormat>On-screen Show (4:3)</PresentationFormat>
  <Paragraphs>164</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Concourse</vt:lpstr>
      <vt:lpstr>   Remote Xs: A Case Study of the Remote Access Tool at AIIMS Library, New Delhi </vt:lpstr>
      <vt:lpstr>About AIIMS New Delhi Library</vt:lpstr>
      <vt:lpstr>Technology available at Library </vt:lpstr>
      <vt:lpstr>E-Resources of AIIMS Library</vt:lpstr>
      <vt:lpstr>Electronic Tools to disseminate E-resources </vt:lpstr>
      <vt:lpstr>Remote Access Facility</vt:lpstr>
      <vt:lpstr>Features of RemoteXs</vt:lpstr>
      <vt:lpstr> Detailed data in tabulated format (Period: Sept 2016 to Sept. 2018)  </vt:lpstr>
      <vt:lpstr>Bar Diagram-1: Users Distribution </vt:lpstr>
      <vt:lpstr>Bar Diagram-2: User Login (Hits) </vt:lpstr>
      <vt:lpstr> Bar Diagram-3: Number of Downloads </vt:lpstr>
      <vt:lpstr>  Bar Diagram 4:Downloaded,  Browsed &amp; Total Data (in MB) </vt:lpstr>
      <vt:lpstr> Pros &amp; Cons of Remote Access tools and technology </vt:lpstr>
      <vt:lpstr>Consequences </vt:lpstr>
      <vt:lpstr>Conclusion</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Changing Library Services in            E-learning Environment at AIIMS, New Delhi</dc:title>
  <dc:creator>HP</dc:creator>
  <cp:lastModifiedBy>HP</cp:lastModifiedBy>
  <cp:revision>75</cp:revision>
  <dcterms:created xsi:type="dcterms:W3CDTF">2017-02-12T19:07:42Z</dcterms:created>
  <dcterms:modified xsi:type="dcterms:W3CDTF">2018-10-01T11:51:57Z</dcterms:modified>
</cp:coreProperties>
</file>